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13" r:id="rId1"/>
  </p:sldMasterIdLst>
  <p:notesMasterIdLst>
    <p:notesMasterId r:id="rId15"/>
  </p:notesMasterIdLst>
  <p:handoutMasterIdLst>
    <p:handoutMasterId r:id="rId16"/>
  </p:handoutMasterIdLst>
  <p:sldIdLst>
    <p:sldId id="256" r:id="rId2"/>
    <p:sldId id="268" r:id="rId3"/>
    <p:sldId id="269" r:id="rId4"/>
    <p:sldId id="270" r:id="rId5"/>
    <p:sldId id="271" r:id="rId6"/>
    <p:sldId id="272" r:id="rId7"/>
    <p:sldId id="273" r:id="rId8"/>
    <p:sldId id="274" r:id="rId9"/>
    <p:sldId id="275" r:id="rId10"/>
    <p:sldId id="276" r:id="rId11"/>
    <p:sldId id="277" r:id="rId12"/>
    <p:sldId id="278" r:id="rId13"/>
    <p:sldId id="258" r:id="rId14"/>
  </p:sldIdLst>
  <p:sldSz cx="9144000" cy="5143500" type="screen16x9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F0655873-1BD4-41E5-92B6-AD94756DAE97}">
          <p14:sldIdLst>
            <p14:sldId id="256"/>
            <p14:sldId id="268"/>
            <p14:sldId id="269"/>
            <p14:sldId id="270"/>
            <p14:sldId id="271"/>
            <p14:sldId id="272"/>
            <p14:sldId id="273"/>
            <p14:sldId id="274"/>
            <p14:sldId id="275"/>
            <p14:sldId id="276"/>
            <p14:sldId id="277"/>
            <p14:sldId id="278"/>
            <p14:sldId id="25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531" userDrawn="1">
          <p15:clr>
            <a:srgbClr val="A4A3A4"/>
          </p15:clr>
        </p15:guide>
        <p15:guide id="2" orient="horz" pos="2902">
          <p15:clr>
            <a:srgbClr val="A4A3A4"/>
          </p15:clr>
        </p15:guide>
        <p15:guide id="3" pos="345">
          <p15:clr>
            <a:srgbClr val="A4A3A4"/>
          </p15:clr>
        </p15:guide>
        <p15:guide id="4" pos="536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05708"/>
    <a:srgbClr val="CDDA32"/>
    <a:srgbClr val="E73C1B"/>
    <a:srgbClr val="E6320F"/>
    <a:srgbClr val="E6EF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D7B26C5-4107-4FEC-AEDC-1716B250A1EF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ittlere Formatvorlage 1 - Akz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FECB4D8-DB02-4DC6-A0A2-4F2EBAE1DC90}" styleName="Mittlere Formatvorlage 1 - Akz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36" autoAdjust="0"/>
    <p:restoredTop sz="89511" autoAdjust="0"/>
  </p:normalViewPr>
  <p:slideViewPr>
    <p:cSldViewPr snapToGrid="0" snapToObjects="1">
      <p:cViewPr varScale="1">
        <p:scale>
          <a:sx n="51" d="100"/>
          <a:sy n="51" d="100"/>
        </p:scale>
        <p:origin x="60" y="360"/>
      </p:cViewPr>
      <p:guideLst>
        <p:guide orient="horz" pos="531"/>
        <p:guide orient="horz" pos="2902"/>
        <p:guide pos="345"/>
        <p:guide pos="5366"/>
      </p:guideLst>
    </p:cSldViewPr>
  </p:slideViewPr>
  <p:outlineViewPr>
    <p:cViewPr>
      <p:scale>
        <a:sx n="33" d="100"/>
        <a:sy n="33" d="100"/>
      </p:scale>
      <p:origin x="36" y="4872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81" d="100"/>
          <a:sy n="81" d="100"/>
        </p:scale>
        <p:origin x="3996" y="9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2016" y="9430306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r">
              <a:defRPr sz="1200"/>
            </a:lvl1pPr>
          </a:lstStyle>
          <a:p>
            <a:fld id="{A4F87B00-D7D7-4E73-88E5-5DF5797B2681}" type="datetimeFigureOut">
              <a:rPr lang="de-AT" smtClean="0"/>
              <a:t>16.09.2025</a:t>
            </a:fld>
            <a:endParaRPr lang="de-AT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3"/>
          </p:nvPr>
        </p:nvSpPr>
        <p:spPr>
          <a:xfrm>
            <a:off x="2945659" y="9428583"/>
            <a:ext cx="904784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algn="ctr"/>
            <a:fld id="{1BCACBB0-6C6B-4B3E-B6E6-54B62284C21B}" type="slidenum">
              <a:rPr lang="de-AT" smtClean="0"/>
              <a:pPr algn="ctr"/>
              <a:t>‹Nr.›</a:t>
            </a:fld>
            <a:endParaRPr lang="de-AT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92655" y="432000"/>
            <a:ext cx="1486535" cy="460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833474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2016" y="9428582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r">
              <a:defRPr sz="1200"/>
            </a:lvl1pPr>
          </a:lstStyle>
          <a:p>
            <a:fld id="{64F923B6-97FF-4AF0-A17D-1758840DBBE2}" type="datetimeFigureOut">
              <a:rPr lang="de-AT" smtClean="0"/>
              <a:t>16.09.2025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-317500" y="674688"/>
            <a:ext cx="7432675" cy="41814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854894" y="4963319"/>
            <a:ext cx="5090351" cy="421882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2945659" y="9428582"/>
            <a:ext cx="904784" cy="49805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200"/>
            </a:lvl1pPr>
          </a:lstStyle>
          <a:p>
            <a:fld id="{F0A5DA3B-92D6-4D4B-9895-D15CB563B5E4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361133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spcBef>
        <a:spcPts val="200"/>
      </a:spcBef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396000" indent="-171450" algn="l" defTabSz="914400" rtl="0" eaLnBrk="1" latinLnBrk="0" hangingPunct="1">
      <a:spcBef>
        <a:spcPts val="200"/>
      </a:spcBef>
      <a:buFont typeface="Arial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792000" indent="-171450" algn="l" defTabSz="914400" rtl="0" eaLnBrk="1" latinLnBrk="0" hangingPunct="1">
      <a:spcBef>
        <a:spcPts val="200"/>
      </a:spcBef>
      <a:buFont typeface="Courier New" pitchFamily="49" charset="0"/>
      <a:buChar char="o"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188000" indent="-171450" algn="l" defTabSz="914400" rtl="0" eaLnBrk="1" latinLnBrk="0" hangingPunct="1">
      <a:spcBef>
        <a:spcPts val="200"/>
      </a:spcBef>
      <a:buFont typeface="Wingdings" pitchFamily="2" charset="2"/>
      <a:buChar char="§"/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584000" indent="-171450" algn="l" defTabSz="914400" rtl="0" eaLnBrk="1" latinLnBrk="0" hangingPunct="1">
      <a:spcBef>
        <a:spcPts val="200"/>
      </a:spcBef>
      <a:buFont typeface="Symbol" pitchFamily="18" charset="2"/>
      <a:buChar char="-"/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A5DA3B-92D6-4D4B-9895-D15CB563B5E4}" type="slidenum">
              <a:rPr lang="de-AT" smtClean="0"/>
              <a:pPr/>
              <a:t>1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474567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14D104-665C-C6D5-AC6F-BFB190BC1F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AF94C636-31EB-1C35-CD57-6F8771B20FB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30FE80CA-6013-E360-D965-E3302F5715F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31AC6E0-7C3E-E36C-B086-7F31437FB4C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A5DA3B-92D6-4D4B-9895-D15CB563B5E4}" type="slidenum">
              <a:rPr lang="de-AT" smtClean="0"/>
              <a:pPr/>
              <a:t>10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621481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E7DB90-3A14-455D-7459-600FF39D36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0EC7097D-78D1-079F-AD4A-50EA1FFE1DE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8BFFC3E0-C69A-BDC0-8459-D9144BECF51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3AEFC57-038A-3949-1AEC-AD5DEACCA65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A5DA3B-92D6-4D4B-9895-D15CB563B5E4}" type="slidenum">
              <a:rPr lang="de-AT" smtClean="0"/>
              <a:pPr/>
              <a:t>11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06836497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0DBD2C-22DE-D184-CFD3-FAC08B6738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A65A478B-E985-FA8D-265A-8E8FA348F5A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89FA62D5-8671-5439-E231-BFC64F5E90B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691B08B-5E2C-4B6A-040E-E7C26D68149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A5DA3B-92D6-4D4B-9895-D15CB563B5E4}" type="slidenum">
              <a:rPr lang="de-AT" smtClean="0"/>
              <a:pPr/>
              <a:t>12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7362865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Mathias</a:t>
            </a:r>
          </a:p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A5DA3B-92D6-4D4B-9895-D15CB563B5E4}" type="slidenum">
              <a:rPr lang="de-AT" smtClean="0"/>
              <a:pPr/>
              <a:t>2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899905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1A0334-75D1-1171-72F4-D8B9535977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7122D7A0-D7E0-02C6-0A3C-F433BA2F0B7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D08D014D-E0D1-B526-14E0-14B7DB4D377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Mathias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93EC93A-55FC-5270-6447-E4C2B6BCFA4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A5DA3B-92D6-4D4B-9895-D15CB563B5E4}" type="slidenum">
              <a:rPr lang="de-AT" smtClean="0"/>
              <a:pPr/>
              <a:t>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8287510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B77195-6115-21A0-CFE1-3EF61B2309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988EFA80-E2CF-0C57-3E81-8ECCFDBA3F8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CB5C2912-1292-8892-D147-DE96D627E25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Sebastian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D0026F8-CA69-912F-438A-F52E192F151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A5DA3B-92D6-4D4B-9895-D15CB563B5E4}" type="slidenum">
              <a:rPr lang="de-AT" smtClean="0"/>
              <a:pPr/>
              <a:t>4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779908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B25CCE-8BC2-EF44-60AC-CED4C4D308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E49A36EA-8557-5395-6E0F-0510E2F81F5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3CA443EE-F02E-3138-6E8D-7DD2B0602D4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48EFA07-B0EA-A60D-D126-E51D87B6D23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A5DA3B-92D6-4D4B-9895-D15CB563B5E4}" type="slidenum">
              <a:rPr lang="de-AT" smtClean="0"/>
              <a:pPr/>
              <a:t>5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695756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8F1FB5-1DFF-9765-6DF0-9F79B09038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BA5F191D-06F0-60D6-1A17-BFE1741373E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6BBCD97C-6357-CA82-EEB6-9864037846B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6861407-0DFE-35C9-2799-C0DBE36827F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A5DA3B-92D6-4D4B-9895-D15CB563B5E4}" type="slidenum">
              <a:rPr lang="de-AT" smtClean="0"/>
              <a:pPr/>
              <a:t>6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7007422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81BC07-F211-A372-CA05-2EFA23860A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B3F48AE4-8276-ABB8-0E51-D0F19C3ADB3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761823F0-DE22-0C31-AE62-B43F13CBCBC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63B169E-5227-CAF5-2D48-4F032CF7F06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A5DA3B-92D6-4D4B-9895-D15CB563B5E4}" type="slidenum">
              <a:rPr lang="de-AT" smtClean="0"/>
              <a:pPr/>
              <a:t>7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522020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4464E4-532B-34A9-10E2-C51833C589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989C88A7-604E-8DDF-2249-88D9EC6D861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D1A3EEEB-AE69-D63D-D607-A45A2254DF2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2ED0B69-4A43-B4C7-7B8F-36040C09D5F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A5DA3B-92D6-4D4B-9895-D15CB563B5E4}" type="slidenum">
              <a:rPr lang="de-AT" smtClean="0"/>
              <a:pPr/>
              <a:t>8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821164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5A86B5-5D11-7926-A78E-4EDBA4649B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9A389140-069C-F2CA-D030-F5A21511281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96B427C2-A9B4-2078-7C2B-E2EA15BF6C2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C932A0E-F98F-3F09-A011-547BBC2ADEB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A5DA3B-92D6-4D4B-9895-D15CB563B5E4}" type="slidenum">
              <a:rPr lang="de-AT" smtClean="0"/>
              <a:pPr/>
              <a:t>9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571491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C:\BKA-2018\BKA2018-Brief\REPUBLIK-AT-DOKUMENTVORLAGEN\POTX\HG_Powerpoint_4zu3.png"/>
          <p:cNvPicPr>
            <a:picLocks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"/>
            <a:ext cx="9172800" cy="51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Untertitel 1"/>
          <p:cNvSpPr>
            <a:spLocks noGrp="1"/>
          </p:cNvSpPr>
          <p:nvPr>
            <p:ph type="subTitle" idx="1"/>
          </p:nvPr>
        </p:nvSpPr>
        <p:spPr>
          <a:xfrm>
            <a:off x="539999" y="2124000"/>
            <a:ext cx="7978526" cy="1389600"/>
          </a:xfrm>
        </p:spPr>
        <p:txBody>
          <a:bodyPr/>
          <a:lstStyle>
            <a:lvl1pPr marL="0" indent="0" algn="l">
              <a:lnSpc>
                <a:spcPts val="4000"/>
              </a:lnSpc>
              <a:spcBef>
                <a:spcPts val="0"/>
              </a:spcBef>
              <a:buNone/>
              <a:defRPr sz="3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  <a:endParaRPr lang="de-AT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0"/>
          </p:nvPr>
        </p:nvSpPr>
        <p:spPr>
          <a:xfrm>
            <a:off x="539750" y="4191000"/>
            <a:ext cx="3422650" cy="415529"/>
          </a:xfrm>
        </p:spPr>
        <p:txBody>
          <a:bodyPr anchor="b" anchorCtr="0"/>
          <a:lstStyle>
            <a:lvl1pPr marL="0" indent="0">
              <a:lnSpc>
                <a:spcPts val="1800"/>
              </a:lnSpc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3" name="Textfeld 12"/>
          <p:cNvSpPr txBox="1"/>
          <p:nvPr userDrawn="1"/>
        </p:nvSpPr>
        <p:spPr>
          <a:xfrm>
            <a:off x="6651752" y="230400"/>
            <a:ext cx="22002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de-AT" sz="12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bmj.gv.at</a:t>
            </a:r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8135" y="208800"/>
            <a:ext cx="3031139" cy="9396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539999" y="1062000"/>
            <a:ext cx="7978526" cy="997200"/>
          </a:xfrm>
        </p:spPr>
        <p:txBody>
          <a:bodyPr anchor="b" anchorCtr="0"/>
          <a:lstStyle>
            <a:lvl1pPr>
              <a:lnSpc>
                <a:spcPts val="4000"/>
              </a:lnSpc>
              <a:defRPr sz="36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de-DE" dirty="0"/>
              <a:t>Titelmasterformat </a:t>
            </a:r>
            <a:br>
              <a:rPr lang="de-DE" dirty="0"/>
            </a:br>
            <a:r>
              <a:rPr lang="de-DE" dirty="0"/>
              <a:t>durch Klicken bearbeiten</a:t>
            </a:r>
            <a:endParaRPr lang="de-AT" dirty="0"/>
          </a:p>
        </p:txBody>
      </p: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CA73C207-4ED0-423E-B75E-DB3E8181068F}"/>
              </a:ext>
            </a:extLst>
          </p:cNvPr>
          <p:cNvGrpSpPr/>
          <p:nvPr userDrawn="1"/>
        </p:nvGrpSpPr>
        <p:grpSpPr>
          <a:xfrm>
            <a:off x="4639438" y="197579"/>
            <a:ext cx="2012314" cy="433705"/>
            <a:chOff x="-1995357" y="-21523"/>
            <a:chExt cx="2917695" cy="616149"/>
          </a:xfrm>
        </p:grpSpPr>
        <p:pic>
          <p:nvPicPr>
            <p:cNvPr id="15" name="Picture 2">
              <a:extLst>
                <a:ext uri="{FF2B5EF4-FFF2-40B4-BE49-F238E27FC236}">
                  <a16:creationId xmlns:a16="http://schemas.microsoft.com/office/drawing/2014/main" id="{E673AFB7-6425-499D-9A64-C2AED2FC79B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22338" cy="593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ZoneTexte 6">
              <a:extLst>
                <a:ext uri="{FF2B5EF4-FFF2-40B4-BE49-F238E27FC236}">
                  <a16:creationId xmlns:a16="http://schemas.microsoft.com/office/drawing/2014/main" id="{B4E8AD27-502E-4AEC-B92F-DFA62877A6D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1995357" y="-21523"/>
              <a:ext cx="1877771" cy="6161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36000" tIns="36000" rIns="36000" bIns="36000" numCol="1" anchor="t" anchorCtr="0" compatLnSpc="1">
              <a:prstTxWarp prst="textNoShape">
                <a:avLst/>
              </a:prstTxWarp>
              <a:noAutofit/>
            </a:bodyPr>
            <a:lstStyle/>
            <a:p>
              <a:pPr algn="r" fontAlgn="base">
                <a:lnSpc>
                  <a:spcPct val="110000"/>
                </a:lnSpc>
                <a:spcAft>
                  <a:spcPts val="600"/>
                </a:spcAft>
              </a:pPr>
              <a:r>
                <a:rPr lang="en-US" sz="1150" kern="1200">
                  <a:solidFill>
                    <a:srgbClr val="003399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Funded by the European Union.</a:t>
              </a:r>
              <a:endParaRPr lang="de-DE" sz="115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17" name="Grafik 16" descr="Ein Bild, das Text, Logo enthält.&#10;&#10;Automatisch generierte Beschreibung">
            <a:extLst>
              <a:ext uri="{FF2B5EF4-FFF2-40B4-BE49-F238E27FC236}">
                <a16:creationId xmlns:a16="http://schemas.microsoft.com/office/drawing/2014/main" id="{9D27161D-5C00-49D0-9750-584B17AADBC3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1031" y="212729"/>
            <a:ext cx="1858766" cy="522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74822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folie mit 1-zeiligem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539751" y="1623600"/>
            <a:ext cx="7978775" cy="29844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/>
              <a:t>Präsentationstitel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704003" y="4790252"/>
            <a:ext cx="814522" cy="200025"/>
          </a:xfrm>
        </p:spPr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9531689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0001" y="1054800"/>
            <a:ext cx="7978525" cy="622091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/>
          </p:nvPr>
        </p:nvSpPr>
        <p:spPr>
          <a:xfrm>
            <a:off x="539751" y="1630800"/>
            <a:ext cx="7978775" cy="29772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/>
              <a:t>Präsentationstitel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2607327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+ Text nebeneinan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 dirty="0"/>
              <a:t>Präsentationstitel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  <p:sp>
        <p:nvSpPr>
          <p:cNvPr id="5" name="Bildplatzhalter 6"/>
          <p:cNvSpPr>
            <a:spLocks noGrp="1"/>
          </p:cNvSpPr>
          <p:nvPr>
            <p:ph type="pic" sz="quarter" idx="13"/>
          </p:nvPr>
        </p:nvSpPr>
        <p:spPr>
          <a:xfrm>
            <a:off x="539750" y="1630800"/>
            <a:ext cx="3813175" cy="29772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4"/>
          </p:nvPr>
        </p:nvSpPr>
        <p:spPr>
          <a:xfrm>
            <a:off x="4706125" y="1630800"/>
            <a:ext cx="3812400" cy="29772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3942684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nhalte beliebig - nebeneinan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 dirty="0"/>
              <a:t>Präsentationstitel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  <p:sp>
        <p:nvSpPr>
          <p:cNvPr id="8" name="Inhaltsplatzhalter 7"/>
          <p:cNvSpPr>
            <a:spLocks noGrp="1"/>
          </p:cNvSpPr>
          <p:nvPr>
            <p:ph sz="quarter" idx="15"/>
          </p:nvPr>
        </p:nvSpPr>
        <p:spPr>
          <a:xfrm>
            <a:off x="540000" y="1630800"/>
            <a:ext cx="3838575" cy="29772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9" name="Inhaltsplatzhalter 7"/>
          <p:cNvSpPr>
            <a:spLocks noGrp="1"/>
          </p:cNvSpPr>
          <p:nvPr>
            <p:ph sz="quarter" idx="16"/>
          </p:nvPr>
        </p:nvSpPr>
        <p:spPr>
          <a:xfrm>
            <a:off x="4679951" y="1630800"/>
            <a:ext cx="3838575" cy="29772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6661924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-beliebig mit 1-zeiligem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13"/>
          </p:nvPr>
        </p:nvSpPr>
        <p:spPr>
          <a:xfrm>
            <a:off x="539751" y="1630800"/>
            <a:ext cx="7978775" cy="29772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/>
              <a:t>Präsentationstitel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5504490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39999" y="1004400"/>
            <a:ext cx="5389200" cy="1062000"/>
          </a:xfrm>
        </p:spPr>
        <p:txBody>
          <a:bodyPr/>
          <a:lstStyle>
            <a:lvl1pPr>
              <a:lnSpc>
                <a:spcPts val="4000"/>
              </a:lnSpc>
              <a:defRPr sz="3000" b="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Titelmasterformat durch Klicken </a:t>
            </a:r>
            <a:br>
              <a:rPr lang="de-DE" dirty="0"/>
            </a:br>
            <a:r>
              <a:rPr lang="de-DE" dirty="0"/>
              <a:t>bearbeiten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0"/>
          </p:nvPr>
        </p:nvSpPr>
        <p:spPr>
          <a:xfrm>
            <a:off x="539750" y="3643313"/>
            <a:ext cx="3423600" cy="963216"/>
          </a:xfrm>
        </p:spPr>
        <p:txBody>
          <a:bodyPr anchor="b" anchorCtr="0"/>
          <a:lstStyle>
            <a:lvl1pPr marL="0" indent="0">
              <a:lnSpc>
                <a:spcPts val="1800"/>
              </a:lnSpc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274369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BKA-2018\BKA2018-Brief\REPUBLIK-AT-DOKUMENTVORLAGEN\POTX\HG_Powerpoint_4zu3.png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4370" cy="5146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0001" y="1623600"/>
            <a:ext cx="7978525" cy="29844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/>
              <a:t>Textmasterformat bearbeiten </a:t>
            </a:r>
            <a:br>
              <a:rPr lang="de-DE" dirty="0"/>
            </a:br>
            <a:r>
              <a:rPr lang="de-DE" dirty="0"/>
              <a:t>Erste Ebene </a:t>
            </a:r>
          </a:p>
          <a:p>
            <a:pPr lvl="1"/>
            <a:r>
              <a:rPr lang="de-DE" dirty="0"/>
              <a:t>Zweite Ebene – wie Ebene zuvor</a:t>
            </a:r>
          </a:p>
          <a:p>
            <a:pPr lvl="2"/>
            <a:r>
              <a:rPr lang="de-DE" dirty="0"/>
              <a:t>Dritte Ebene – wie Ebene zuvor</a:t>
            </a:r>
          </a:p>
        </p:txBody>
      </p:sp>
      <p:sp>
        <p:nvSpPr>
          <p:cNvPr id="9" name="Fußzeilenplatzhalter 12"/>
          <p:cNvSpPr>
            <a:spLocks noGrp="1"/>
          </p:cNvSpPr>
          <p:nvPr>
            <p:ph type="ftr" sz="quarter" idx="3"/>
          </p:nvPr>
        </p:nvSpPr>
        <p:spPr>
          <a:xfrm>
            <a:off x="540000" y="4790252"/>
            <a:ext cx="6875916" cy="2000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4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de-AT" dirty="0"/>
              <a:t>Präsentationstitel</a:t>
            </a:r>
          </a:p>
        </p:txBody>
      </p:sp>
      <p:sp>
        <p:nvSpPr>
          <p:cNvPr id="20" name="Foliennummernplatzhalter 13"/>
          <p:cNvSpPr>
            <a:spLocks noGrp="1"/>
          </p:cNvSpPr>
          <p:nvPr>
            <p:ph type="sldNum" sz="quarter" idx="4"/>
          </p:nvPr>
        </p:nvSpPr>
        <p:spPr>
          <a:xfrm>
            <a:off x="7558201" y="4790252"/>
            <a:ext cx="960324" cy="2000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4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6651752" y="230400"/>
            <a:ext cx="22002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de-AT" sz="12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bmj.gv.at</a:t>
            </a:r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540001" y="1054800"/>
            <a:ext cx="7978525" cy="622091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/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pic>
        <p:nvPicPr>
          <p:cNvPr id="12" name="Grafik 11"/>
          <p:cNvPicPr/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17695" y="208800"/>
            <a:ext cx="2032115" cy="62992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336844C4-1F4C-48BC-BFAF-39ABF25A0643}"/>
              </a:ext>
            </a:extLst>
          </p:cNvPr>
          <p:cNvGrpSpPr/>
          <p:nvPr userDrawn="1"/>
        </p:nvGrpSpPr>
        <p:grpSpPr>
          <a:xfrm>
            <a:off x="4639438" y="197579"/>
            <a:ext cx="2012314" cy="433705"/>
            <a:chOff x="-1995357" y="-21523"/>
            <a:chExt cx="2917695" cy="616149"/>
          </a:xfrm>
        </p:grpSpPr>
        <p:pic>
          <p:nvPicPr>
            <p:cNvPr id="13" name="Picture 2">
              <a:extLst>
                <a:ext uri="{FF2B5EF4-FFF2-40B4-BE49-F238E27FC236}">
                  <a16:creationId xmlns:a16="http://schemas.microsoft.com/office/drawing/2014/main" id="{E053CF8C-CCB3-44EE-916F-A3056B5C818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22338" cy="593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ZoneTexte 6">
              <a:extLst>
                <a:ext uri="{FF2B5EF4-FFF2-40B4-BE49-F238E27FC236}">
                  <a16:creationId xmlns:a16="http://schemas.microsoft.com/office/drawing/2014/main" id="{1E7D29DC-5FE6-4188-9352-B3B22AA03A1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1995357" y="-21523"/>
              <a:ext cx="1877771" cy="6161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36000" tIns="36000" rIns="36000" bIns="36000" numCol="1" anchor="t" anchorCtr="0" compatLnSpc="1">
              <a:prstTxWarp prst="textNoShape">
                <a:avLst/>
              </a:prstTxWarp>
              <a:noAutofit/>
            </a:bodyPr>
            <a:lstStyle/>
            <a:p>
              <a:pPr algn="r" fontAlgn="base">
                <a:lnSpc>
                  <a:spcPct val="110000"/>
                </a:lnSpc>
                <a:spcAft>
                  <a:spcPts val="600"/>
                </a:spcAft>
              </a:pPr>
              <a:r>
                <a:rPr lang="en-US" sz="1150" kern="1200">
                  <a:solidFill>
                    <a:srgbClr val="003399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Funded by the European Union.</a:t>
              </a:r>
              <a:endParaRPr lang="de-DE" sz="115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15" name="Grafik 14" descr="Ein Bild, das Text, Logo enthält.&#10;&#10;Automatisch generierte Beschreibung">
            <a:extLst>
              <a:ext uri="{FF2B5EF4-FFF2-40B4-BE49-F238E27FC236}">
                <a16:creationId xmlns:a16="http://schemas.microsoft.com/office/drawing/2014/main" id="{8ADFEEDF-CECC-492F-B3E9-0B15E44C9C6E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1031" y="212729"/>
            <a:ext cx="1858766" cy="522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3382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7" r:id="rId3"/>
    <p:sldLayoutId id="2147483721" r:id="rId4"/>
    <p:sldLayoutId id="2147483722" r:id="rId5"/>
    <p:sldLayoutId id="2147483718" r:id="rId6"/>
    <p:sldLayoutId id="2147483720" r:id="rId7"/>
  </p:sldLayoutIdLst>
  <p:hf hdr="0" dt="0"/>
  <p:txStyles>
    <p:titleStyle>
      <a:lvl1pPr algn="l" defTabSz="914400" rtl="0" eaLnBrk="1" latinLnBrk="0" hangingPunct="1">
        <a:lnSpc>
          <a:spcPts val="3000"/>
        </a:lnSpc>
        <a:spcBef>
          <a:spcPct val="0"/>
        </a:spcBef>
        <a:buNone/>
        <a:defRPr sz="2400" b="1" kern="1200">
          <a:solidFill>
            <a:schemeClr val="tx2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52000" marR="0" indent="-252000" algn="l" defTabSz="914400" rtl="0" eaLnBrk="1" fontAlgn="auto" latinLnBrk="0" hangingPunct="1">
        <a:lnSpc>
          <a:spcPts val="2400"/>
        </a:lnSpc>
        <a:spcBef>
          <a:spcPts val="0"/>
        </a:spcBef>
        <a:spcAft>
          <a:spcPts val="1425"/>
        </a:spcAft>
        <a:buClr>
          <a:schemeClr val="tx2"/>
        </a:buClr>
        <a:buSzTx/>
        <a:buFont typeface="Arial" panose="020B0604020202020204" pitchFamily="34" charset="0"/>
        <a:buChar char="•"/>
        <a:tabLst/>
        <a:defRPr sz="1800" kern="1200">
          <a:solidFill>
            <a:schemeClr val="bg1">
              <a:lumMod val="10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504000" marR="0" indent="-252000" algn="l" defTabSz="914400" rtl="0" eaLnBrk="1" fontAlgn="auto" latinLnBrk="0" hangingPunct="1">
        <a:lnSpc>
          <a:spcPts val="2400"/>
        </a:lnSpc>
        <a:spcBef>
          <a:spcPts val="0"/>
        </a:spcBef>
        <a:spcAft>
          <a:spcPts val="1425"/>
        </a:spcAft>
        <a:buClrTx/>
        <a:buSzTx/>
        <a:buFont typeface="Corbel" panose="020B0503020204020204" pitchFamily="34" charset="0"/>
        <a:buChar char="−"/>
        <a:tabLst/>
        <a:defRPr sz="1800" kern="1200">
          <a:solidFill>
            <a:schemeClr val="bg1">
              <a:lumMod val="10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756000" indent="-252000" algn="l" defTabSz="914400" rtl="0" eaLnBrk="1" latinLnBrk="0" hangingPunct="1">
        <a:lnSpc>
          <a:spcPts val="2400"/>
        </a:lnSpc>
        <a:spcBef>
          <a:spcPts val="0"/>
        </a:spcBef>
        <a:spcAft>
          <a:spcPts val="1425"/>
        </a:spcAft>
        <a:buClr>
          <a:schemeClr val="tx2"/>
        </a:buClr>
        <a:buFont typeface="Arial" pitchFamily="34" charset="0"/>
        <a:buChar char="•"/>
        <a:defRPr sz="1800" kern="1200">
          <a:solidFill>
            <a:schemeClr val="bg1">
              <a:lumMod val="10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2"/>
        </a:buClr>
        <a:buFont typeface="Arial" pitchFamily="34" charset="0"/>
        <a:buChar char="–"/>
        <a:defRPr sz="1800" kern="1200">
          <a:solidFill>
            <a:schemeClr val="bg1">
              <a:lumMod val="1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400"/>
        </a:spcBef>
        <a:buClr>
          <a:schemeClr val="tx2"/>
        </a:buClr>
        <a:buFont typeface="Arial" pitchFamily="34" charset="0"/>
        <a:buChar char="»"/>
        <a:defRPr sz="1800" kern="1200">
          <a:solidFill>
            <a:schemeClr val="bg1">
              <a:lumMod val="1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mailto:mathias.maurer@brz.gv.at" TargetMode="External"/><Relationship Id="rId2" Type="http://schemas.openxmlformats.org/officeDocument/2006/relationships/hyperlink" Target="mailto:thomas.gottwald@bmj.gv.at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simplivi.eu/" TargetMode="External"/><Relationship Id="rId5" Type="http://schemas.openxmlformats.org/officeDocument/2006/relationships/image" Target="../media/image7.png"/><Relationship Id="rId4" Type="http://schemas.openxmlformats.org/officeDocument/2006/relationships/hyperlink" Target="mailto:sebastian.Leitner@brz.gv.at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39999" y="1061999"/>
            <a:ext cx="7978526" cy="1389599"/>
          </a:xfrm>
        </p:spPr>
        <p:txBody>
          <a:bodyPr/>
          <a:lstStyle/>
          <a:p>
            <a:r>
              <a:rPr lang="de-AT" dirty="0"/>
              <a:t>SimpliVi </a:t>
            </a:r>
            <a:r>
              <a:rPr lang="de-AT" dirty="0" err="1"/>
              <a:t>Recommendations</a:t>
            </a:r>
            <a:endParaRPr lang="de-AT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>
          <a:xfrm>
            <a:off x="539749" y="4191000"/>
            <a:ext cx="8079317" cy="415529"/>
          </a:xfrm>
        </p:spPr>
        <p:txBody>
          <a:bodyPr/>
          <a:lstStyle/>
          <a:p>
            <a:r>
              <a:rPr lang="en-US" dirty="0"/>
              <a:t>18 September </a:t>
            </a:r>
            <a:r>
              <a:rPr lang="de-DE" dirty="0"/>
              <a:t>2025, </a:t>
            </a:r>
            <a:r>
              <a:rPr lang="de-AT" dirty="0"/>
              <a:t>Wrocław, </a:t>
            </a:r>
            <a:r>
              <a:rPr lang="de-AT" dirty="0" err="1"/>
              <a:t>Poland</a:t>
            </a:r>
            <a:endParaRPr lang="de-AT" dirty="0"/>
          </a:p>
          <a:p>
            <a:r>
              <a:rPr lang="de-AT" dirty="0"/>
              <a:t>Mathias Maurer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424589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6B124F-EB77-3730-554F-163517178D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782174-969B-5311-2F69-D9F905F8A8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Best Practises							1/2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368A306-8CFB-8C3A-0F66-E84F7598128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39751" y="1623600"/>
            <a:ext cx="7978775" cy="2984400"/>
          </a:xfrm>
        </p:spPr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en-GB" sz="1600" b="1" dirty="0"/>
              <a:t>Target Group: Practitioners</a:t>
            </a:r>
          </a:p>
          <a:p>
            <a:pPr>
              <a:lnSpc>
                <a:spcPct val="100000"/>
              </a:lnSpc>
            </a:pPr>
            <a:r>
              <a:rPr lang="en-GB" sz="1600" b="1" dirty="0"/>
              <a:t>BP-O-002: Direct taking of evidence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600" b="1" dirty="0"/>
              <a:t>Target Group: Policy Makers</a:t>
            </a:r>
            <a:endParaRPr lang="en-GB" sz="1600" b="1" dirty="0"/>
          </a:p>
          <a:p>
            <a:pPr>
              <a:lnSpc>
                <a:spcPct val="100000"/>
              </a:lnSpc>
            </a:pPr>
            <a:r>
              <a:rPr lang="en-GB" sz="1600" b="1" dirty="0"/>
              <a:t>BP-O-001: National Coordination Institution</a:t>
            </a:r>
          </a:p>
          <a:p>
            <a:pPr>
              <a:lnSpc>
                <a:spcPct val="100000"/>
              </a:lnSpc>
            </a:pPr>
            <a:r>
              <a:rPr lang="en-GB" sz="1600" b="1" dirty="0"/>
              <a:t>BP-O-006: </a:t>
            </a:r>
            <a:r>
              <a:rPr lang="en-US" sz="1600" b="1" dirty="0"/>
              <a:t>Recording of hearings replacing written minutes</a:t>
            </a:r>
          </a:p>
          <a:p>
            <a:pPr>
              <a:lnSpc>
                <a:spcPct val="100000"/>
              </a:lnSpc>
            </a:pPr>
            <a:r>
              <a:rPr lang="en-GB" sz="1600" dirty="0"/>
              <a:t>BP-L-010: Step-by-step approach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06865C8-1992-A844-2BA5-FB087A48AC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10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5993231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E01AC5-CBDB-D1B2-DC0D-948ED5CB94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6FADF5-02C1-0956-9B4C-54B21FA737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Best Practises							2/2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1CD5483-63F5-3BEC-03B9-1C550A67956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39751" y="1623600"/>
            <a:ext cx="7978775" cy="2984400"/>
          </a:xfrm>
        </p:spPr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en-GB" sz="1600" b="1" dirty="0"/>
              <a:t>Target Group: Administration</a:t>
            </a:r>
          </a:p>
          <a:p>
            <a:pPr>
              <a:lnSpc>
                <a:spcPct val="100000"/>
              </a:lnSpc>
            </a:pPr>
            <a:r>
              <a:rPr lang="en-GB" sz="1600" b="1" dirty="0"/>
              <a:t>BP-T-009: Integration of videoconferencing systems</a:t>
            </a:r>
          </a:p>
          <a:p>
            <a:pPr>
              <a:lnSpc>
                <a:spcPct val="100000"/>
              </a:lnSpc>
            </a:pPr>
            <a:r>
              <a:rPr lang="en-GB" sz="1600" dirty="0"/>
              <a:t>BP-T-004: Virtual test rooms</a:t>
            </a:r>
          </a:p>
          <a:p>
            <a:pPr>
              <a:lnSpc>
                <a:spcPct val="100000"/>
              </a:lnSpc>
            </a:pPr>
            <a:r>
              <a:rPr lang="en-GB" sz="1600" b="1" dirty="0"/>
              <a:t>BP-T-008: Electronic identification of participants</a:t>
            </a:r>
          </a:p>
          <a:p>
            <a:pPr>
              <a:lnSpc>
                <a:spcPct val="100000"/>
              </a:lnSpc>
            </a:pPr>
            <a:endParaRPr lang="en-GB" sz="160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2DC3899-35DF-E7CD-091B-305DC542CD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11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3877720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4C1D58-0F82-475D-D69E-A48D36B7FC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13884E4-FACF-CF9E-1552-698CF6D382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Open Issues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4D37514-2625-8700-C8C3-9025A4B043F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39751" y="1623600"/>
            <a:ext cx="7978775" cy="29844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GB" sz="1600" dirty="0"/>
              <a:t>OI-O-001: Terminology</a:t>
            </a:r>
          </a:p>
          <a:p>
            <a:pPr>
              <a:lnSpc>
                <a:spcPct val="100000"/>
              </a:lnSpc>
            </a:pPr>
            <a:r>
              <a:rPr lang="en-GB" sz="1600" dirty="0"/>
              <a:t>OI-O-002: Public Participation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369C9F4-F5CD-2829-B5DA-172DCBD023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12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246539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Contacts</a:t>
            </a:r>
            <a:endParaRPr lang="de-DE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/>
              <a:t>Dr. Thomas Gottwald</a:t>
            </a:r>
          </a:p>
          <a:p>
            <a:r>
              <a:rPr lang="de-DE" dirty="0">
                <a:hlinkClick r:id="rId2"/>
              </a:rPr>
              <a:t>thomas.gottwald@bmj.gv.at</a:t>
            </a:r>
            <a:r>
              <a:rPr lang="de-DE" dirty="0"/>
              <a:t> </a:t>
            </a:r>
          </a:p>
          <a:p>
            <a:endParaRPr lang="de-DE" dirty="0"/>
          </a:p>
          <a:p>
            <a:r>
              <a:rPr lang="de-DE" dirty="0"/>
              <a:t>Mathias Maurer 	</a:t>
            </a:r>
          </a:p>
          <a:p>
            <a:r>
              <a:rPr lang="de-DE" dirty="0">
                <a:hlinkClick r:id="rId3"/>
              </a:rPr>
              <a:t>mathias.maurer@brz.gv.at</a:t>
            </a:r>
            <a:r>
              <a:rPr lang="de-DE" dirty="0"/>
              <a:t>  </a:t>
            </a:r>
          </a:p>
          <a:p>
            <a:endParaRPr lang="de-DE" dirty="0"/>
          </a:p>
          <a:p>
            <a:r>
              <a:rPr lang="de-DE" dirty="0"/>
              <a:t>Sebastian Leitner</a:t>
            </a:r>
          </a:p>
          <a:p>
            <a:r>
              <a:rPr lang="de-DE" dirty="0">
                <a:hlinkClick r:id="rId4"/>
              </a:rPr>
              <a:t>sebastian.Leitner@brz.gv.at</a:t>
            </a:r>
            <a:r>
              <a:rPr lang="de-DE" dirty="0"/>
              <a:t> </a:t>
            </a:r>
          </a:p>
          <a:p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pic>
        <p:nvPicPr>
          <p:cNvPr id="3" name="Grafik 2" descr="Ein Bild, das Text, Logo enthält.&#10;&#10;Automatisch generierte Beschreibung">
            <a:extLst>
              <a:ext uri="{FF2B5EF4-FFF2-40B4-BE49-F238E27FC236}">
                <a16:creationId xmlns:a16="http://schemas.microsoft.com/office/drawing/2014/main" id="{601784FA-1F9F-4FEA-B51E-46895A8A314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6745" y="2989531"/>
            <a:ext cx="4091776" cy="1149569"/>
          </a:xfrm>
          <a:prstGeom prst="rect">
            <a:avLst/>
          </a:prstGeom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C2A7A3F6-E149-A5AF-D5C8-1E98B497490F}"/>
              </a:ext>
            </a:extLst>
          </p:cNvPr>
          <p:cNvSpPr txBox="1"/>
          <p:nvPr/>
        </p:nvSpPr>
        <p:spPr>
          <a:xfrm>
            <a:off x="4680373" y="2384213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4" name="Titel 6">
            <a:extLst>
              <a:ext uri="{FF2B5EF4-FFF2-40B4-BE49-F238E27FC236}">
                <a16:creationId xmlns:a16="http://schemas.microsoft.com/office/drawing/2014/main" id="{61C42DC9-C527-C6A1-7BFA-6E97186377AC}"/>
              </a:ext>
            </a:extLst>
          </p:cNvPr>
          <p:cNvSpPr txBox="1">
            <a:spLocks/>
          </p:cNvSpPr>
          <p:nvPr/>
        </p:nvSpPr>
        <p:spPr>
          <a:xfrm>
            <a:off x="4623172" y="1809538"/>
            <a:ext cx="5389200" cy="1062000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sz="3000" b="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de-AT" sz="2800" dirty="0">
                <a:hlinkClick r:id="rId6"/>
              </a:rPr>
              <a:t>www.simplivi.eu </a:t>
            </a:r>
            <a:r>
              <a:rPr lang="de-AT" sz="2800" dirty="0"/>
              <a:t>  </a:t>
            </a:r>
            <a:endParaRPr lang="de-DE" sz="2800" dirty="0"/>
          </a:p>
        </p:txBody>
      </p:sp>
    </p:spTree>
    <p:extLst>
      <p:ext uri="{BB962C8B-B14F-4D97-AF65-F5344CB8AC3E}">
        <p14:creationId xmlns:p14="http://schemas.microsoft.com/office/powerpoint/2010/main" val="27591858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10EF9E3-5998-4E8E-A446-03A71D41F0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SimpliVi Mandate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B110302-158E-4F71-944F-9449262CF4A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39751" y="1623600"/>
            <a:ext cx="7978775" cy="29844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GB" sz="1600" dirty="0"/>
              <a:t>Provide recommendations (&amp; best practises) for</a:t>
            </a:r>
          </a:p>
          <a:p>
            <a:pPr lvl="1">
              <a:lnSpc>
                <a:spcPct val="100000"/>
              </a:lnSpc>
            </a:pPr>
            <a:r>
              <a:rPr lang="en-GB" sz="1600" b="1" dirty="0"/>
              <a:t>Legal</a:t>
            </a:r>
          </a:p>
          <a:p>
            <a:pPr lvl="1">
              <a:lnSpc>
                <a:spcPct val="100000"/>
              </a:lnSpc>
            </a:pPr>
            <a:r>
              <a:rPr lang="en-GB" sz="1600" b="1" dirty="0"/>
              <a:t>Organisational</a:t>
            </a:r>
          </a:p>
          <a:p>
            <a:pPr lvl="1">
              <a:lnSpc>
                <a:spcPct val="100000"/>
              </a:lnSpc>
            </a:pPr>
            <a:r>
              <a:rPr lang="en-GB" sz="1600" b="1" dirty="0"/>
              <a:t>Technical </a:t>
            </a:r>
            <a:r>
              <a:rPr lang="en-GB" sz="1600" dirty="0"/>
              <a:t>aspects</a:t>
            </a:r>
          </a:p>
          <a:p>
            <a:pPr>
              <a:lnSpc>
                <a:spcPct val="100000"/>
              </a:lnSpc>
            </a:pPr>
            <a:r>
              <a:rPr lang="en-GB" sz="1600" dirty="0"/>
              <a:t>Hands-on quality</a:t>
            </a:r>
          </a:p>
          <a:p>
            <a:pPr>
              <a:lnSpc>
                <a:spcPct val="100000"/>
              </a:lnSpc>
            </a:pPr>
            <a:r>
              <a:rPr lang="en-GB" sz="1600" dirty="0"/>
              <a:t>For </a:t>
            </a:r>
            <a:r>
              <a:rPr lang="en-GB" sz="1600" b="1" dirty="0"/>
              <a:t>practitioners </a:t>
            </a:r>
            <a:r>
              <a:rPr lang="en-GB" sz="1600" dirty="0"/>
              <a:t>&amp; </a:t>
            </a:r>
            <a:r>
              <a:rPr lang="en-GB" sz="1600" b="1" dirty="0"/>
              <a:t>policy makers</a:t>
            </a:r>
          </a:p>
          <a:p>
            <a:pPr>
              <a:lnSpc>
                <a:spcPct val="100000"/>
              </a:lnSpc>
            </a:pPr>
            <a:r>
              <a:rPr lang="en-GB" sz="1600" dirty="0"/>
              <a:t>Result of all SimpliVi activities of 2,5 years.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A597195-CD5F-4934-821E-F4C4DBFC0F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2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1740093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74DAC0-9DA0-F706-B879-A74D3A271A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1ACA08A-CF27-573D-CE27-E9BB5623AC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Document Structure “D2.1 SimpliVi Recommendations”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FFEB56C-E858-B169-CC5D-A99F68F6CB9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39751" y="1623600"/>
            <a:ext cx="4032249" cy="2984400"/>
          </a:xfrm>
        </p:spPr>
        <p:txBody>
          <a:bodyPr/>
          <a:lstStyle/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GB" sz="1600" b="1" dirty="0"/>
              <a:t>Excerpt of Recommendations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GB" sz="1600" dirty="0"/>
              <a:t>Target Group: Practitioners</a:t>
            </a:r>
          </a:p>
          <a:p>
            <a:pPr lvl="2">
              <a:lnSpc>
                <a:spcPct val="100000"/>
              </a:lnSpc>
              <a:spcAft>
                <a:spcPts val="600"/>
              </a:spcAft>
            </a:pPr>
            <a:r>
              <a:rPr lang="en-GB" sz="1600" dirty="0"/>
              <a:t>Categories: Legal, Organisational, Technical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GB" sz="1600" dirty="0"/>
              <a:t>Target Group: Policy Makers</a:t>
            </a:r>
          </a:p>
          <a:p>
            <a:pPr lvl="2">
              <a:lnSpc>
                <a:spcPct val="100000"/>
              </a:lnSpc>
              <a:spcAft>
                <a:spcPts val="600"/>
              </a:spcAft>
            </a:pPr>
            <a:r>
              <a:rPr lang="en-GB" sz="1600" dirty="0"/>
              <a:t>Categories: Legal, Organisational, Technical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GB" sz="1600" dirty="0"/>
              <a:t>Target Group: Administration</a:t>
            </a:r>
          </a:p>
          <a:p>
            <a:pPr lvl="2">
              <a:lnSpc>
                <a:spcPct val="100000"/>
              </a:lnSpc>
              <a:spcAft>
                <a:spcPts val="600"/>
              </a:spcAft>
            </a:pPr>
            <a:r>
              <a:rPr lang="en-GB" sz="1600" dirty="0"/>
              <a:t>Categories: Legal, Organisational, Technical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7D8D520-041A-B0BE-6601-2D03F272A7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3</a:t>
            </a:fld>
            <a:endParaRPr lang="de-AT" dirty="0"/>
          </a:p>
        </p:txBody>
      </p:sp>
      <p:sp>
        <p:nvSpPr>
          <p:cNvPr id="4" name="Textplatzhalter 2">
            <a:extLst>
              <a:ext uri="{FF2B5EF4-FFF2-40B4-BE49-F238E27FC236}">
                <a16:creationId xmlns:a16="http://schemas.microsoft.com/office/drawing/2014/main" id="{FC0B7C68-6A6C-CCDA-1870-122098D759A7}"/>
              </a:ext>
            </a:extLst>
          </p:cNvPr>
          <p:cNvSpPr txBox="1">
            <a:spLocks/>
          </p:cNvSpPr>
          <p:nvPr/>
        </p:nvSpPr>
        <p:spPr>
          <a:xfrm>
            <a:off x="4572000" y="1623600"/>
            <a:ext cx="3922655" cy="29844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52000" marR="0" indent="-252000" algn="l" defTabSz="914400" rtl="0" eaLnBrk="1" fontAlgn="auto" latinLnBrk="0" hangingPunct="1">
              <a:lnSpc>
                <a:spcPts val="2400"/>
              </a:lnSpc>
              <a:spcBef>
                <a:spcPts val="0"/>
              </a:spcBef>
              <a:spcAft>
                <a:spcPts val="1425"/>
              </a:spcAft>
              <a:buClr>
                <a:schemeClr val="tx2"/>
              </a:buClr>
              <a:buSzTx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bg1">
                    <a:lumMod val="10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504000" marR="0" indent="-252000" algn="l" defTabSz="914400" rtl="0" eaLnBrk="1" fontAlgn="auto" latinLnBrk="0" hangingPunct="1">
              <a:lnSpc>
                <a:spcPts val="2400"/>
              </a:lnSpc>
              <a:spcBef>
                <a:spcPts val="0"/>
              </a:spcBef>
              <a:spcAft>
                <a:spcPts val="1425"/>
              </a:spcAft>
              <a:buClrTx/>
              <a:buSzTx/>
              <a:buFont typeface="Corbel" panose="020B0503020204020204" pitchFamily="34" charset="0"/>
              <a:buChar char="−"/>
              <a:tabLst/>
              <a:defRPr sz="1800" kern="1200">
                <a:solidFill>
                  <a:schemeClr val="bg1">
                    <a:lumMod val="10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756000" indent="-252000" algn="l" defTabSz="914400" rtl="0" eaLnBrk="1" latinLnBrk="0" hangingPunct="1">
              <a:lnSpc>
                <a:spcPts val="2400"/>
              </a:lnSpc>
              <a:spcBef>
                <a:spcPts val="0"/>
              </a:spcBef>
              <a:spcAft>
                <a:spcPts val="1425"/>
              </a:spcAft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bg1">
                    <a:lumMod val="10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2"/>
              </a:buClr>
              <a:buFont typeface="Arial" pitchFamily="34" charset="0"/>
              <a:buChar char="–"/>
              <a:defRPr sz="1800" kern="1200">
                <a:solidFill>
                  <a:schemeClr val="bg1">
                    <a:lumMod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tx2"/>
              </a:buClr>
              <a:buFont typeface="Arial" pitchFamily="34" charset="0"/>
              <a:buChar char="»"/>
              <a:defRPr sz="1800" kern="1200">
                <a:solidFill>
                  <a:schemeClr val="bg1">
                    <a:lumMod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GB" sz="1600" b="1" dirty="0"/>
              <a:t>Excerpt of Best Practises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GB" sz="1600" dirty="0"/>
              <a:t>Target Group: Practitioners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GB" sz="1600" dirty="0"/>
              <a:t>Target Group: Policy Makers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GB" sz="1600" dirty="0"/>
              <a:t>Target Group: Administration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endParaRPr lang="en-GB" sz="1600" dirty="0"/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GB" sz="1600" b="1" dirty="0"/>
              <a:t>Annex: Full list </a:t>
            </a:r>
            <a:r>
              <a:rPr lang="en-GB" sz="1600" dirty="0"/>
              <a:t>of Recommendations &amp; Best Practises</a:t>
            </a:r>
          </a:p>
        </p:txBody>
      </p:sp>
    </p:spTree>
    <p:extLst>
      <p:ext uri="{BB962C8B-B14F-4D97-AF65-F5344CB8AC3E}">
        <p14:creationId xmlns:p14="http://schemas.microsoft.com/office/powerpoint/2010/main" val="23642179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C9A0E5-A723-B3C2-CE52-AD645ED187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29918B-01BF-FABD-E982-7F30E8E7A4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Agenda today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02F430C-3669-82ED-911B-04240038236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39751" y="1623600"/>
            <a:ext cx="7978775" cy="29844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GB" sz="1600" dirty="0"/>
              <a:t>10x </a:t>
            </a:r>
            <a:r>
              <a:rPr lang="en-GB" sz="1600" b="1" dirty="0"/>
              <a:t>Recommendations</a:t>
            </a:r>
          </a:p>
          <a:p>
            <a:pPr lvl="1">
              <a:lnSpc>
                <a:spcPct val="100000"/>
              </a:lnSpc>
            </a:pPr>
            <a:r>
              <a:rPr lang="en-GB" sz="1600" dirty="0"/>
              <a:t>6x Organisational</a:t>
            </a:r>
          </a:p>
          <a:p>
            <a:pPr lvl="1">
              <a:lnSpc>
                <a:spcPct val="100000"/>
              </a:lnSpc>
            </a:pPr>
            <a:r>
              <a:rPr lang="en-GB" sz="1600" dirty="0"/>
              <a:t>2x Technical</a:t>
            </a:r>
          </a:p>
          <a:p>
            <a:pPr lvl="1">
              <a:lnSpc>
                <a:spcPct val="100000"/>
              </a:lnSpc>
            </a:pPr>
            <a:r>
              <a:rPr lang="en-GB" sz="1600" dirty="0"/>
              <a:t>2x Legal</a:t>
            </a:r>
          </a:p>
          <a:p>
            <a:pPr>
              <a:lnSpc>
                <a:spcPct val="100000"/>
              </a:lnSpc>
            </a:pPr>
            <a:r>
              <a:rPr lang="en-GB" sz="1600" b="1" dirty="0"/>
              <a:t>Discussion</a:t>
            </a:r>
            <a:r>
              <a:rPr lang="en-GB" sz="1600" dirty="0"/>
              <a:t> about recommendations</a:t>
            </a:r>
          </a:p>
          <a:p>
            <a:pPr>
              <a:lnSpc>
                <a:spcPct val="100000"/>
              </a:lnSpc>
            </a:pPr>
            <a:r>
              <a:rPr lang="en-GB" sz="1600" dirty="0"/>
              <a:t>5x </a:t>
            </a:r>
            <a:r>
              <a:rPr lang="en-GB" sz="1600" b="1" dirty="0"/>
              <a:t>Best Practises</a:t>
            </a:r>
          </a:p>
          <a:p>
            <a:pPr>
              <a:lnSpc>
                <a:spcPct val="100000"/>
              </a:lnSpc>
            </a:pPr>
            <a:r>
              <a:rPr lang="en-GB" sz="1600" b="1" dirty="0"/>
              <a:t>Discussion</a:t>
            </a:r>
            <a:r>
              <a:rPr lang="en-GB" sz="1600" dirty="0"/>
              <a:t> about best practises</a:t>
            </a:r>
          </a:p>
          <a:p>
            <a:pPr>
              <a:lnSpc>
                <a:spcPct val="100000"/>
              </a:lnSpc>
            </a:pPr>
            <a:endParaRPr lang="en-GB" sz="160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F8057AD-1425-4853-3B71-47177BFE31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4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0795776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43E30E-126F-98F3-8FA4-B05797D772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4D41DB5-3EE9-7ED1-76F0-B4C73310E9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Recommendations for target group: </a:t>
            </a:r>
            <a:r>
              <a:rPr lang="en-GB" u="sng" dirty="0"/>
              <a:t>Practitioners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7329626-F617-3B0B-8421-84A00668B6E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39751" y="1623600"/>
            <a:ext cx="7978775" cy="2984400"/>
          </a:xfrm>
        </p:spPr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en-GB" sz="1600" b="1" dirty="0"/>
              <a:t>Organisational</a:t>
            </a:r>
          </a:p>
          <a:p>
            <a:pPr>
              <a:lnSpc>
                <a:spcPct val="100000"/>
              </a:lnSpc>
            </a:pPr>
            <a:r>
              <a:rPr lang="en-GB" sz="1600" dirty="0"/>
              <a:t>R-O-010: </a:t>
            </a:r>
            <a:r>
              <a:rPr lang="en-US" sz="1600" dirty="0"/>
              <a:t>Use available information about videoconferencing framework</a:t>
            </a:r>
          </a:p>
          <a:p>
            <a:pPr>
              <a:lnSpc>
                <a:spcPct val="100000"/>
              </a:lnSpc>
            </a:pPr>
            <a:r>
              <a:rPr lang="en-US" sz="1600" b="1" dirty="0"/>
              <a:t>R-O-020: Sufficient time to process videoconference requests</a:t>
            </a:r>
          </a:p>
          <a:p>
            <a:pPr>
              <a:lnSpc>
                <a:spcPct val="100000"/>
              </a:lnSpc>
            </a:pPr>
            <a:r>
              <a:rPr lang="en-GB" sz="1600" b="1" dirty="0"/>
              <a:t>R-O-009: Time zones</a:t>
            </a:r>
          </a:p>
          <a:p>
            <a:pPr>
              <a:lnSpc>
                <a:spcPct val="100000"/>
              </a:lnSpc>
            </a:pPr>
            <a:r>
              <a:rPr lang="en-GB" sz="1600" dirty="0"/>
              <a:t>R-O-016: Upfront testing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75CDAFB-692B-BD7E-7608-CE6AAF02EB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5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254156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B503DA-E7D2-D9D4-E1F5-D1D24A2490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D27B62-C123-B2A6-5531-77C59B692B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Recommendations for target group: </a:t>
            </a:r>
            <a:r>
              <a:rPr lang="en-GB" u="sng" dirty="0"/>
              <a:t>Policy Makers</a:t>
            </a:r>
            <a:r>
              <a:rPr lang="en-GB" dirty="0"/>
              <a:t> 		1/2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7767039-2FF6-A4BA-C9FE-5B819AFD474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39751" y="1623600"/>
            <a:ext cx="7978775" cy="2984400"/>
          </a:xfrm>
        </p:spPr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en-GB" sz="1600" b="1" dirty="0"/>
              <a:t>Legal</a:t>
            </a:r>
          </a:p>
          <a:p>
            <a:pPr>
              <a:lnSpc>
                <a:spcPct val="100000"/>
              </a:lnSpc>
            </a:pPr>
            <a:r>
              <a:rPr lang="en-GB" sz="1600" b="1" dirty="0"/>
              <a:t>R-L-026: Flexible legal basis</a:t>
            </a:r>
          </a:p>
          <a:p>
            <a:pPr>
              <a:lnSpc>
                <a:spcPct val="100000"/>
              </a:lnSpc>
            </a:pPr>
            <a:r>
              <a:rPr lang="en-GB" sz="1600" b="1" dirty="0"/>
              <a:t>R-L-027: Comprehensive Legal Basis</a:t>
            </a:r>
          </a:p>
          <a:p>
            <a:pPr>
              <a:lnSpc>
                <a:spcPct val="100000"/>
              </a:lnSpc>
            </a:pPr>
            <a:r>
              <a:rPr lang="en-GB" sz="1600" dirty="0"/>
              <a:t>R-L-028: </a:t>
            </a:r>
            <a:r>
              <a:rPr lang="en-US" sz="1600" dirty="0"/>
              <a:t>Regulate technical matters in the appropriate legal form</a:t>
            </a:r>
          </a:p>
          <a:p>
            <a:pPr>
              <a:lnSpc>
                <a:spcPct val="100000"/>
              </a:lnSpc>
            </a:pPr>
            <a:r>
              <a:rPr lang="en-GB" sz="1600" dirty="0"/>
              <a:t>R-L-029: </a:t>
            </a:r>
            <a:r>
              <a:rPr lang="en-US" sz="1600" dirty="0"/>
              <a:t>Expand Legal Basis for Direct Cross-Border VC without authorization</a:t>
            </a:r>
            <a:endParaRPr lang="en-GB" sz="160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2153C2D-01B3-F7B4-CF99-D5D0781214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6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1245857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6E9580-3F86-E4B3-48A9-7419BB4A22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117ABDA-0F41-7E90-8ED0-DAE3DFA867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Recommendations for target group: </a:t>
            </a:r>
            <a:r>
              <a:rPr lang="en-GB" u="sng" dirty="0"/>
              <a:t>Policy Makers</a:t>
            </a:r>
            <a:r>
              <a:rPr lang="en-GB" dirty="0"/>
              <a:t> 		2/2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65B49EE-7547-6DAA-5910-9D0295D5766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39751" y="1623600"/>
            <a:ext cx="7978775" cy="2984400"/>
          </a:xfrm>
        </p:spPr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en-GB" sz="1600" b="1" dirty="0"/>
              <a:t>Organisational</a:t>
            </a:r>
          </a:p>
          <a:p>
            <a:pPr>
              <a:lnSpc>
                <a:spcPct val="100000"/>
              </a:lnSpc>
            </a:pPr>
            <a:r>
              <a:rPr lang="en-GB" sz="1600" dirty="0"/>
              <a:t>R-O-013: </a:t>
            </a:r>
            <a:r>
              <a:rPr lang="en-US" sz="1600" dirty="0"/>
              <a:t>Enrich existing workflows with more technical details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600" b="1" dirty="0"/>
              <a:t>Technical</a:t>
            </a:r>
          </a:p>
          <a:p>
            <a:pPr>
              <a:lnSpc>
                <a:spcPct val="100000"/>
              </a:lnSpc>
            </a:pPr>
            <a:r>
              <a:rPr lang="en-GB" sz="1600" dirty="0"/>
              <a:t>R-T-025: </a:t>
            </a:r>
            <a:r>
              <a:rPr lang="en-US" sz="1600" dirty="0" err="1"/>
              <a:t>e-CODEX</a:t>
            </a:r>
            <a:r>
              <a:rPr lang="en-US" sz="1600" dirty="0"/>
              <a:t> implementation for videoconferencing details</a:t>
            </a:r>
          </a:p>
          <a:p>
            <a:pPr>
              <a:lnSpc>
                <a:spcPct val="100000"/>
              </a:lnSpc>
            </a:pPr>
            <a:r>
              <a:rPr lang="en-GB" sz="1600" b="1" dirty="0"/>
              <a:t>R-T-018: Central interoperability hub</a:t>
            </a:r>
          </a:p>
          <a:p>
            <a:pPr>
              <a:lnSpc>
                <a:spcPct val="100000"/>
              </a:lnSpc>
            </a:pPr>
            <a:r>
              <a:rPr lang="en-GB" sz="1600" dirty="0"/>
              <a:t>R-T-011: </a:t>
            </a:r>
            <a:r>
              <a:rPr lang="en-US" sz="1600" dirty="0"/>
              <a:t>Contact information at the European Court Database</a:t>
            </a:r>
          </a:p>
          <a:p>
            <a:pPr>
              <a:lnSpc>
                <a:spcPct val="100000"/>
              </a:lnSpc>
            </a:pPr>
            <a:r>
              <a:rPr lang="en-GB" sz="1600" dirty="0"/>
              <a:t>R-T-015: </a:t>
            </a:r>
            <a:r>
              <a:rPr lang="en-US" sz="1600" dirty="0"/>
              <a:t>Technical videoconferencing information at the European Court Database</a:t>
            </a:r>
            <a:endParaRPr lang="en-GB" sz="160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11C8951-B939-95D1-9AE5-96072DE0A3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7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317153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3D6856-8C38-A878-3595-C032C99BD3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1AF9C37-89AF-1DC3-2D5C-63B8222F68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Recommendations for target group: </a:t>
            </a:r>
            <a:r>
              <a:rPr lang="en-GB" u="sng" dirty="0"/>
              <a:t>Administration</a:t>
            </a:r>
            <a:r>
              <a:rPr lang="en-GB" dirty="0"/>
              <a:t>	1/2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540ABEC-F305-66F4-2A6E-4C649F23036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39751" y="1623600"/>
            <a:ext cx="7978775" cy="2984400"/>
          </a:xfrm>
        </p:spPr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en-GB" sz="1600" b="1" dirty="0"/>
              <a:t>Organisational</a:t>
            </a:r>
          </a:p>
          <a:p>
            <a:pPr>
              <a:lnSpc>
                <a:spcPct val="100000"/>
              </a:lnSpc>
            </a:pPr>
            <a:r>
              <a:rPr lang="en-GB" sz="1600" b="1" dirty="0"/>
              <a:t>R-O-003: </a:t>
            </a:r>
            <a:r>
              <a:rPr lang="en-US" sz="1600" b="1" dirty="0"/>
              <a:t>Continuous improvement of the videoconferencing setup</a:t>
            </a:r>
          </a:p>
          <a:p>
            <a:pPr>
              <a:lnSpc>
                <a:spcPct val="100000"/>
              </a:lnSpc>
            </a:pPr>
            <a:r>
              <a:rPr lang="en-GB" sz="1600" dirty="0"/>
              <a:t>R-O-005: Training (material) on videoconferencing</a:t>
            </a:r>
          </a:p>
          <a:p>
            <a:pPr>
              <a:lnSpc>
                <a:spcPct val="100000"/>
              </a:lnSpc>
            </a:pPr>
            <a:r>
              <a:rPr lang="en-GB" sz="1600" b="1" dirty="0"/>
              <a:t>R-O-006: Low-threshold technical support</a:t>
            </a:r>
          </a:p>
          <a:p>
            <a:pPr>
              <a:lnSpc>
                <a:spcPct val="100000"/>
              </a:lnSpc>
            </a:pPr>
            <a:r>
              <a:rPr lang="en-GB" sz="1600" b="1" dirty="0"/>
              <a:t>R-O-007: </a:t>
            </a:r>
            <a:r>
              <a:rPr lang="en-US" sz="1600" b="1" dirty="0"/>
              <a:t>Provide information about the videoconferencing framework</a:t>
            </a:r>
          </a:p>
          <a:p>
            <a:pPr>
              <a:lnSpc>
                <a:spcPct val="100000"/>
              </a:lnSpc>
            </a:pPr>
            <a:r>
              <a:rPr lang="en-GB" sz="1600" dirty="0"/>
              <a:t>R-O-012: Provide contact information</a:t>
            </a:r>
          </a:p>
          <a:p>
            <a:pPr>
              <a:lnSpc>
                <a:spcPct val="100000"/>
              </a:lnSpc>
            </a:pPr>
            <a:r>
              <a:rPr lang="en-GB" sz="1600" b="1" dirty="0"/>
              <a:t>R-O-019: Statistics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49BC8B7-6B84-3CDC-259B-44039E9D5D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8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9499642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2687C2-755C-BC4C-51E1-81B683B97B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1AAFD4-14AF-E38D-7AEE-81DDAEF0D5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Recommendations for target group: </a:t>
            </a:r>
            <a:r>
              <a:rPr lang="en-GB" u="sng" dirty="0"/>
              <a:t>Administration</a:t>
            </a:r>
            <a:r>
              <a:rPr lang="en-GB" dirty="0"/>
              <a:t>	2/2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567A363-E7AC-11F6-EF14-0CD82B2B9F5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39751" y="1623600"/>
            <a:ext cx="7978775" cy="2984400"/>
          </a:xfrm>
        </p:spPr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en-GB" sz="1600" b="1" dirty="0"/>
              <a:t>Technical</a:t>
            </a:r>
          </a:p>
          <a:p>
            <a:pPr>
              <a:lnSpc>
                <a:spcPct val="100000"/>
              </a:lnSpc>
            </a:pPr>
            <a:r>
              <a:rPr lang="de-AT" sz="1600" dirty="0"/>
              <a:t>R-T-002: </a:t>
            </a:r>
            <a:r>
              <a:rPr lang="en-US" sz="1600" dirty="0"/>
              <a:t>Well-selected investment in videoconferencing technology</a:t>
            </a:r>
          </a:p>
          <a:p>
            <a:pPr>
              <a:lnSpc>
                <a:spcPct val="100000"/>
              </a:lnSpc>
            </a:pPr>
            <a:r>
              <a:rPr lang="de-AT" sz="1600" b="1" dirty="0"/>
              <a:t>R-T-023: </a:t>
            </a:r>
            <a:r>
              <a:rPr lang="en-US" sz="1600" b="1" dirty="0"/>
              <a:t>Usability of your videoconferencing solution</a:t>
            </a:r>
            <a:endParaRPr lang="de-AT" sz="1600" b="1" dirty="0"/>
          </a:p>
          <a:p>
            <a:pPr>
              <a:lnSpc>
                <a:spcPct val="100000"/>
              </a:lnSpc>
            </a:pPr>
            <a:r>
              <a:rPr lang="de-AT" sz="1600" dirty="0"/>
              <a:t>R-T-008: </a:t>
            </a:r>
            <a:r>
              <a:rPr lang="en-US" sz="1600" dirty="0"/>
              <a:t>Interoperability of a national videoconferencing solution</a:t>
            </a:r>
            <a:endParaRPr lang="de-AT" sz="1600" dirty="0"/>
          </a:p>
          <a:p>
            <a:pPr>
              <a:lnSpc>
                <a:spcPct val="100000"/>
              </a:lnSpc>
            </a:pPr>
            <a:endParaRPr lang="en-GB" sz="160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BEFE547-7108-EFD1-BE7E-1FB4C58B56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9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552492613"/>
      </p:ext>
    </p:extLst>
  </p:cSld>
  <p:clrMapOvr>
    <a:masterClrMapping/>
  </p:clrMapOvr>
</p:sld>
</file>

<file path=ppt/theme/theme1.xml><?xml version="1.0" encoding="utf-8"?>
<a:theme xmlns:a="http://schemas.openxmlformats.org/drawingml/2006/main" name="Republik-AT-4x3">
  <a:themeElements>
    <a:clrScheme name="Republik-AT">
      <a:dk1>
        <a:srgbClr val="000000"/>
      </a:dk1>
      <a:lt1>
        <a:srgbClr val="E6EFF3"/>
      </a:lt1>
      <a:dk2>
        <a:srgbClr val="E6320F"/>
      </a:dk2>
      <a:lt2>
        <a:srgbClr val="FFFFFF"/>
      </a:lt2>
      <a:accent1>
        <a:srgbClr val="CA0237"/>
      </a:accent1>
      <a:accent2>
        <a:srgbClr val="5FB564"/>
      </a:accent2>
      <a:accent3>
        <a:srgbClr val="950F53"/>
      </a:accent3>
      <a:accent4>
        <a:srgbClr val="F59C00"/>
      </a:accent4>
      <a:accent5>
        <a:srgbClr val="3BACBE"/>
      </a:accent5>
      <a:accent6>
        <a:srgbClr val="BCCF00"/>
      </a:accent6>
      <a:hlink>
        <a:srgbClr val="1C1C1C"/>
      </a:hlink>
      <a:folHlink>
        <a:srgbClr val="636362"/>
      </a:folHlink>
    </a:clrScheme>
    <a:fontScheme name="BKA2018-Schriften">
      <a:majorFont>
        <a:latin typeface="Corbel"/>
        <a:ea typeface=""/>
        <a:cs typeface=""/>
      </a:majorFont>
      <a:minorFont>
        <a:latin typeface="Corbel"/>
        <a:ea typeface=""/>
        <a:cs typeface=""/>
      </a:minorFont>
    </a:fontScheme>
    <a:fmtScheme name="Klarhei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N-PPT-16x9-Calibri-BMJ" id="{BA07A0BE-F6E4-4417-9983-AD8EBC346195}" vid="{99BF40E4-A90D-4FEE-BAE7-A484E1BD45B8}"/>
    </a:ext>
  </a:ext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EN-PPT-16x9-Calibri-BMJ</Template>
  <TotalTime>0</TotalTime>
  <Words>482</Words>
  <Application>Microsoft Office PowerPoint</Application>
  <PresentationFormat>Bildschirmpräsentation (16:9)</PresentationFormat>
  <Paragraphs>118</Paragraphs>
  <Slides>13</Slides>
  <Notes>12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13</vt:i4>
      </vt:variant>
    </vt:vector>
  </HeadingPairs>
  <TitlesOfParts>
    <vt:vector size="20" baseType="lpstr">
      <vt:lpstr>Arial</vt:lpstr>
      <vt:lpstr>Calibri</vt:lpstr>
      <vt:lpstr>Corbel</vt:lpstr>
      <vt:lpstr>Courier New</vt:lpstr>
      <vt:lpstr>Symbol</vt:lpstr>
      <vt:lpstr>Wingdings</vt:lpstr>
      <vt:lpstr>Republik-AT-4x3</vt:lpstr>
      <vt:lpstr>SimpliVi Recommendations</vt:lpstr>
      <vt:lpstr>SimpliVi Mandate</vt:lpstr>
      <vt:lpstr>Document Structure “D2.1 SimpliVi Recommendations”</vt:lpstr>
      <vt:lpstr>Agenda today</vt:lpstr>
      <vt:lpstr>Recommendations for target group: Practitioners</vt:lpstr>
      <vt:lpstr>Recommendations for target group: Policy Makers   1/2</vt:lpstr>
      <vt:lpstr>Recommendations for target group: Policy Makers   2/2</vt:lpstr>
      <vt:lpstr>Recommendations for target group: Administration 1/2</vt:lpstr>
      <vt:lpstr>Recommendations for target group: Administration 2/2</vt:lpstr>
      <vt:lpstr>Best Practises       1/2</vt:lpstr>
      <vt:lpstr>Best Practises       2/2</vt:lpstr>
      <vt:lpstr>Open Issues</vt:lpstr>
      <vt:lpstr>Contacts</vt:lpstr>
    </vt:vector>
  </TitlesOfParts>
  <Company>Bundeskanzleramt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ICANEPO</dc:title>
  <dc:creator>Mathias Maurer</dc:creator>
  <cp:lastModifiedBy>Mathias Maurer</cp:lastModifiedBy>
  <cp:revision>117</cp:revision>
  <cp:lastPrinted>2018-07-05T18:23:58Z</cp:lastPrinted>
  <dcterms:created xsi:type="dcterms:W3CDTF">2022-08-23T11:44:40Z</dcterms:created>
  <dcterms:modified xsi:type="dcterms:W3CDTF">2025-09-16T15:46:03Z</dcterms:modified>
</cp:coreProperties>
</file>